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23.10.2018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2520279"/>
          </a:xfrm>
        </p:spPr>
        <p:txBody>
          <a:bodyPr>
            <a:noAutofit/>
          </a:bodyPr>
          <a:lstStyle/>
          <a:p>
            <a:pPr algn="ctr"/>
            <a:r>
              <a:rPr lang="ru-RU" sz="3600" dirty="0" smtClean="0">
                <a:solidFill>
                  <a:srgbClr val="FFC000"/>
                </a:solidFill>
              </a:rPr>
              <a:t>Использование элементов интегрирования на уроках английского языка в начальной школе</a:t>
            </a:r>
            <a:endParaRPr lang="ru-RU" sz="3600" dirty="0">
              <a:solidFill>
                <a:srgbClr val="FFC000"/>
              </a:solidFill>
            </a:endParaRPr>
          </a:p>
        </p:txBody>
      </p:sp>
      <p:sp>
        <p:nvSpPr>
          <p:cNvPr id="3" name="Подзаголовок 2"/>
          <p:cNvSpPr>
            <a:spLocks noGrp="1"/>
          </p:cNvSpPr>
          <p:nvPr>
            <p:ph type="subTitle" idx="1"/>
          </p:nvPr>
        </p:nvSpPr>
        <p:spPr>
          <a:xfrm>
            <a:off x="533400" y="4149080"/>
            <a:ext cx="7854696" cy="1512168"/>
          </a:xfrm>
        </p:spPr>
        <p:txBody>
          <a:bodyPr>
            <a:normAutofit/>
          </a:bodyPr>
          <a:lstStyle/>
          <a:p>
            <a:pPr algn="l"/>
            <a:r>
              <a:rPr lang="ru-RU" sz="2000" b="1" dirty="0" smtClean="0">
                <a:solidFill>
                  <a:schemeClr val="bg1"/>
                </a:solidFill>
              </a:rPr>
              <a:t>Цель</a:t>
            </a:r>
            <a:r>
              <a:rPr lang="ru-RU" sz="2000" dirty="0" smtClean="0">
                <a:solidFill>
                  <a:schemeClr val="bg1"/>
                </a:solidFill>
              </a:rPr>
              <a:t>: </a:t>
            </a:r>
            <a:r>
              <a:rPr lang="ru-RU" sz="2000" dirty="0" smtClean="0">
                <a:solidFill>
                  <a:schemeClr val="bg1"/>
                </a:solidFill>
                <a:latin typeface="Times New Roman" pitchFamily="18" charset="0"/>
                <a:cs typeface="Times New Roman" pitchFamily="18" charset="0"/>
              </a:rPr>
              <a:t>ознакомление с основными способами интеграции в образовательном </a:t>
            </a:r>
            <a:r>
              <a:rPr lang="ru-RU" sz="2000" dirty="0" smtClean="0">
                <a:solidFill>
                  <a:schemeClr val="bg1"/>
                </a:solidFill>
                <a:latin typeface="Times New Roman" pitchFamily="18" charset="0"/>
                <a:cs typeface="Times New Roman" pitchFamily="18" charset="0"/>
              </a:rPr>
              <a:t>процессе</a:t>
            </a:r>
            <a:r>
              <a:rPr lang="ru-RU"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и разработка  интегрированного урока в рамках </a:t>
            </a:r>
            <a:r>
              <a:rPr lang="ru-RU" sz="2000" dirty="0" smtClean="0">
                <a:solidFill>
                  <a:schemeClr val="bg1"/>
                </a:solidFill>
                <a:latin typeface="Times New Roman" pitchFamily="18" charset="0"/>
                <a:cs typeface="Times New Roman" pitchFamily="18" charset="0"/>
              </a:rPr>
              <a:t>обобщения и распространения педагогического опыта</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305800" cy="5472608"/>
          </a:xfrm>
        </p:spPr>
        <p:txBody>
          <a:bodyPr>
            <a:normAutofit fontScale="90000"/>
          </a:bodyPr>
          <a:lstStyle/>
          <a:p>
            <a:r>
              <a:rPr lang="ru-RU" sz="3100" dirty="0" smtClean="0"/>
              <a:t>Могут</a:t>
            </a:r>
            <a:r>
              <a:rPr lang="ru-RU" sz="5400" dirty="0" smtClean="0"/>
              <a:t>  </a:t>
            </a:r>
            <a:r>
              <a:rPr lang="ru-RU" sz="3600" dirty="0" smtClean="0"/>
              <a:t>быть различные задания, например:                                                                                  </a:t>
            </a:r>
            <a:r>
              <a:rPr lang="ru-RU" sz="3600" i="1" dirty="0" smtClean="0"/>
              <a:t>- </a:t>
            </a:r>
            <a:r>
              <a:rPr lang="ru-RU" sz="3600" b="1" i="1" dirty="0" smtClean="0"/>
              <a:t>нарисовать, сколько свечей должно быть  на торте в день твоего рождения, сосчитай  их по-английски;                                                                                                                - слепить, смастерить или нарисовать любое животное, фрукт, мебель, и др. и расскажите о нём; - раскрасьте и назовите по-английски животных (фрукты и др.);                                                                                                                                               - нарисуйте себя и расскажите о себе, что вы умеете делать, какое у вас хобби и др.</a:t>
            </a:r>
            <a:endParaRPr lang="ru-RU"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305800" cy="5533224"/>
          </a:xfrm>
        </p:spPr>
        <p:txBody>
          <a:bodyPr>
            <a:normAutofit fontScale="90000"/>
          </a:bodyPr>
          <a:lstStyle/>
          <a:p>
            <a:r>
              <a:rPr lang="ru-RU" b="1" i="1" dirty="0" smtClean="0"/>
              <a:t>        Урок английского языка +                  физическая культура </a:t>
            </a:r>
            <a:r>
              <a:rPr lang="ru-RU" dirty="0" smtClean="0"/>
              <a:t/>
            </a:r>
            <a:br>
              <a:rPr lang="ru-RU" dirty="0" smtClean="0"/>
            </a:br>
            <a:r>
              <a:rPr lang="ru-RU" dirty="0" smtClean="0"/>
              <a:t>         </a:t>
            </a:r>
            <a:r>
              <a:rPr lang="ru-RU" sz="3100" dirty="0" smtClean="0"/>
              <a:t>Чтобы достигнуть высокой эффективности урока, следует учитывать физиологические и психологические особенности учащихся и предусматривать такие виды работы, которые снимали бы усталость. Необходимо включать в урок различные физические упражнения, в общей сложности отводя на них 2-3 минуты.                                                                                             Это прежде всего различные физкультминутки, без которых не обходится ни один урок в начальной школе.</a:t>
            </a:r>
            <a:endParaRPr lang="ru-RU" sz="3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389208"/>
          </a:xfrm>
        </p:spPr>
        <p:txBody>
          <a:bodyPr>
            <a:normAutofit fontScale="90000"/>
          </a:bodyPr>
          <a:lstStyle/>
          <a:p>
            <a:pPr algn="ctr"/>
            <a:r>
              <a:rPr lang="ru-RU" dirty="0" smtClean="0"/>
              <a:t>Для снятия общего утомления:                                                                                   </a:t>
            </a:r>
            <a:r>
              <a:rPr lang="en-US" b="1" i="1" dirty="0" smtClean="0"/>
              <a:t>Hands up</a:t>
            </a:r>
            <a:r>
              <a:rPr lang="ru-RU" b="1" i="1" dirty="0" smtClean="0"/>
              <a:t>, </a:t>
            </a:r>
            <a:r>
              <a:rPr lang="en-US" b="1" i="1" dirty="0" smtClean="0"/>
              <a:t>hands down</a:t>
            </a:r>
            <a:r>
              <a:rPr lang="ru-RU" b="1" i="1" dirty="0" smtClean="0"/>
              <a:t>.</a:t>
            </a:r>
            <a:br>
              <a:rPr lang="ru-RU" b="1" i="1" dirty="0" smtClean="0"/>
            </a:br>
            <a:r>
              <a:rPr lang="en-US" b="1" i="1" dirty="0" smtClean="0"/>
              <a:t>Hands on hips, sit down.</a:t>
            </a:r>
            <a:br>
              <a:rPr lang="en-US" b="1" i="1" dirty="0" smtClean="0"/>
            </a:br>
            <a:r>
              <a:rPr lang="en-US" b="1" i="1" dirty="0" smtClean="0"/>
              <a:t>Hands up,  to the side</a:t>
            </a:r>
            <a:br>
              <a:rPr lang="en-US" b="1" i="1" dirty="0" smtClean="0"/>
            </a:br>
            <a:r>
              <a:rPr lang="en-US" b="1" i="1" dirty="0" smtClean="0"/>
              <a:t>Bent left,  bent right.</a:t>
            </a:r>
            <a:br>
              <a:rPr lang="en-US" b="1" i="1" dirty="0" smtClean="0"/>
            </a:br>
            <a:r>
              <a:rPr lang="en-US" b="1" i="1" dirty="0" smtClean="0"/>
              <a:t>1, 2, 3, 4 – hop. </a:t>
            </a:r>
            <a:r>
              <a:rPr lang="ru-RU" b="1" i="1" dirty="0" smtClean="0"/>
              <a:t/>
            </a:r>
            <a:br>
              <a:rPr lang="ru-RU" b="1" i="1" dirty="0" smtClean="0"/>
            </a:br>
            <a:r>
              <a:rPr lang="en-US" b="1" i="1" dirty="0" smtClean="0"/>
              <a:t>1, 2, 3, 4 – stop!</a:t>
            </a:r>
            <a:r>
              <a:rPr lang="ru-RU" b="1" dirty="0" smtClean="0"/>
              <a:t/>
            </a:r>
            <a:br>
              <a:rPr lang="ru-RU" b="1" dirty="0" smtClean="0"/>
            </a:br>
            <a:endParaRPr lang="ru-R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317200"/>
          </a:xfrm>
        </p:spPr>
        <p:txBody>
          <a:bodyPr>
            <a:normAutofit fontScale="90000"/>
          </a:bodyPr>
          <a:lstStyle/>
          <a:p>
            <a:pPr algn="ctr"/>
            <a:r>
              <a:rPr lang="en-US" dirty="0" smtClean="0"/>
              <a:t>  </a:t>
            </a:r>
            <a:r>
              <a:rPr lang="en-US" b="1" i="1" dirty="0" smtClean="0"/>
              <a:t>You're a tree, grow tall.</a:t>
            </a:r>
            <a:r>
              <a:rPr lang="ru-RU" b="1" dirty="0" smtClean="0"/>
              <a:t/>
            </a:r>
            <a:br>
              <a:rPr lang="ru-RU" b="1" dirty="0" smtClean="0"/>
            </a:br>
            <a:r>
              <a:rPr lang="en-US" b="1" i="1" dirty="0" smtClean="0"/>
              <a:t>You’re a very bouncy ball.</a:t>
            </a:r>
            <a:r>
              <a:rPr lang="ru-RU" b="1" dirty="0" smtClean="0"/>
              <a:t/>
            </a:r>
            <a:br>
              <a:rPr lang="ru-RU" b="1" dirty="0" smtClean="0"/>
            </a:br>
            <a:r>
              <a:rPr lang="en-US" b="1" i="1" dirty="0" smtClean="0"/>
              <a:t>You’re a lady in the rain.</a:t>
            </a:r>
            <a:r>
              <a:rPr lang="ru-RU" b="1" dirty="0" smtClean="0"/>
              <a:t/>
            </a:r>
            <a:br>
              <a:rPr lang="ru-RU" b="1" dirty="0" smtClean="0"/>
            </a:br>
            <a:r>
              <a:rPr lang="en-US" b="1" i="1" dirty="0" smtClean="0"/>
              <a:t>You’re a bird, you’re a plane.</a:t>
            </a:r>
            <a:r>
              <a:rPr lang="ru-RU" b="1" dirty="0" smtClean="0"/>
              <a:t/>
            </a:r>
            <a:br>
              <a:rPr lang="ru-RU" b="1" dirty="0" smtClean="0"/>
            </a:br>
            <a:r>
              <a:rPr lang="en-US" b="1" i="1" dirty="0" smtClean="0"/>
              <a:t>You’re a lion, you’re a frog.</a:t>
            </a:r>
            <a:r>
              <a:rPr lang="ru-RU" b="1" dirty="0" smtClean="0"/>
              <a:t/>
            </a:r>
            <a:br>
              <a:rPr lang="ru-RU" b="1" dirty="0" smtClean="0"/>
            </a:br>
            <a:r>
              <a:rPr lang="en-US" b="1" i="1" dirty="0" smtClean="0"/>
              <a:t>You’re a monkey, you’re a log.</a:t>
            </a:r>
            <a:r>
              <a:rPr lang="ru-RU" b="1" dirty="0" smtClean="0"/>
              <a:t/>
            </a:r>
            <a:br>
              <a:rPr lang="ru-RU" b="1" dirty="0" smtClean="0"/>
            </a:br>
            <a:endParaRPr lang="ru-RU"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317200"/>
          </a:xfrm>
        </p:spPr>
        <p:txBody>
          <a:bodyPr>
            <a:normAutofit fontScale="90000"/>
          </a:bodyPr>
          <a:lstStyle/>
          <a:p>
            <a:pPr algn="ctr"/>
            <a:r>
              <a:rPr lang="ru-RU" sz="3200" b="1" i="1" dirty="0" smtClean="0"/>
              <a:t> Урок английского языка + игровая деятельность                                                                                      </a:t>
            </a:r>
            <a:r>
              <a:rPr lang="ru-RU" sz="3200" dirty="0" smtClean="0"/>
              <a:t>Игровые моменты применяются на любом уроке иностранного языка и на любом его этапе. Для предъявления и повторения новой лексики, проверки правописания слов, для развития навыков монологической и диалогической речи и т.д. А так же на обобщающих уроках по различным темам. Существует большое количество игр (фонетические, грамматические, лексические, орфографические, подвижные, пальчиковые и др.)</a:t>
            </a:r>
            <a:br>
              <a:rPr lang="ru-RU" sz="3200" dirty="0" smtClean="0"/>
            </a:br>
            <a:endParaRPr lang="ru-RU"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305800" cy="5472608"/>
          </a:xfrm>
        </p:spPr>
        <p:txBody>
          <a:bodyPr>
            <a:normAutofit/>
          </a:bodyPr>
          <a:lstStyle/>
          <a:p>
            <a:pPr algn="ctr"/>
            <a:r>
              <a:rPr lang="ru-RU" sz="2800" dirty="0" smtClean="0"/>
              <a:t>Пальчиковые игры:                                                                                                                                                     </a:t>
            </a:r>
            <a:r>
              <a:rPr lang="ru-RU" sz="2000" dirty="0" smtClean="0"/>
              <a:t>При изучении темы «Счет» или глаголы прошедшего времени</a:t>
            </a:r>
            <a:br>
              <a:rPr lang="ru-RU" sz="2000" dirty="0" smtClean="0"/>
            </a:br>
            <a:r>
              <a:rPr lang="en-US" sz="2800" i="1" dirty="0" smtClean="0"/>
              <a:t>One, two, three, four, five.                                                                                                                                Fingers went to walk.                                                                                                                                                  This finger went to the forest.                                                                                                                                 This finger found mushroom.                                                                                                                             This finger cleaned mushroom.                                                                                                                               This finger cooked mushroom.                                                                                                                                   This finger only ate.                                                                                                                     </a:t>
            </a:r>
            <a:r>
              <a:rPr lang="ru-RU" sz="2800" i="1" dirty="0" smtClean="0"/>
              <a:t>                                   </a:t>
            </a:r>
            <a:r>
              <a:rPr lang="en-US" sz="2800" i="1" dirty="0" smtClean="0"/>
              <a:t>  This finger fat and fat.</a:t>
            </a:r>
            <a:r>
              <a:rPr lang="ru-RU" sz="2800" dirty="0" smtClean="0"/>
              <a:t/>
            </a:r>
            <a:br>
              <a:rPr lang="ru-RU" sz="2800" dirty="0" smtClean="0"/>
            </a:br>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4957160"/>
          </a:xfrm>
        </p:spPr>
        <p:txBody>
          <a:bodyPr>
            <a:normAutofit/>
          </a:bodyPr>
          <a:lstStyle/>
          <a:p>
            <a:pPr algn="ctr"/>
            <a:r>
              <a:rPr lang="ru-RU" sz="3200" dirty="0" smtClean="0"/>
              <a:t>При изучении темы </a:t>
            </a:r>
            <a:r>
              <a:rPr lang="en-US" sz="3200" dirty="0" smtClean="0"/>
              <a:t>«</a:t>
            </a:r>
            <a:r>
              <a:rPr lang="ru-RU" sz="3200" dirty="0" smtClean="0"/>
              <a:t>Моя семья</a:t>
            </a:r>
            <a:r>
              <a:rPr lang="en-US" sz="3200" dirty="0" smtClean="0"/>
              <a:t>»</a:t>
            </a:r>
            <a:r>
              <a:rPr lang="ru-RU" sz="3200" dirty="0" smtClean="0"/>
              <a:t/>
            </a:r>
            <a:br>
              <a:rPr lang="ru-RU" sz="3200" dirty="0" smtClean="0"/>
            </a:br>
            <a:r>
              <a:rPr lang="en-US" sz="4000" dirty="0" smtClean="0"/>
              <a:t>                      </a:t>
            </a:r>
            <a:r>
              <a:rPr lang="ru-RU" sz="4000" dirty="0" smtClean="0"/>
              <a:t/>
            </a:r>
            <a:br>
              <a:rPr lang="ru-RU" sz="4000" dirty="0" smtClean="0"/>
            </a:br>
            <a:r>
              <a:rPr lang="en-US" sz="4000" i="1" dirty="0" smtClean="0"/>
              <a:t>This finger is my grandfather,                                                                                                                        This finger is my grandmother,                                                                                                                               This finger is my daddy                                                                                                                             This finger is my mummy,                                                                                                                             And it’s me!</a:t>
            </a:r>
            <a:r>
              <a:rPr lang="ru-RU" sz="2400" dirty="0" smtClean="0"/>
              <a:t/>
            </a:r>
            <a:br>
              <a:rPr lang="ru-RU" sz="2400" dirty="0" smtClean="0"/>
            </a:b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317200"/>
          </a:xfrm>
        </p:spPr>
        <p:txBody>
          <a:bodyPr>
            <a:normAutofit fontScale="90000"/>
          </a:bodyPr>
          <a:lstStyle/>
          <a:p>
            <a:r>
              <a:rPr lang="ru-RU" sz="4000" dirty="0" smtClean="0"/>
              <a:t>Прием интеграции можно  использовать на любом уроке иностранного языка и на любом его этапе. Для предъявления и повторения новой лексики, для развития навыков монологической и диалогической речи и т.д. А так же на обобщающих уроках по различным темам.</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normAutofit fontScale="90000"/>
          </a:bodyPr>
          <a:lstStyle/>
          <a:p>
            <a:pPr algn="ctr"/>
            <a:r>
              <a:rPr lang="ru-RU" sz="4000" b="1" dirty="0" smtClean="0">
                <a:latin typeface="Times New Roman" pitchFamily="18" charset="0"/>
                <a:cs typeface="Times New Roman" pitchFamily="18" charset="0"/>
              </a:rPr>
              <a:t>Основные идеи технологии разработки и проведения интегрированных уроков</a:t>
            </a:r>
            <a:r>
              <a:rPr lang="ru-RU" dirty="0" smtClean="0"/>
              <a:t/>
            </a:r>
            <a:br>
              <a:rPr lang="ru-RU" dirty="0" smtClean="0"/>
            </a:br>
            <a:endParaRPr lang="ru-RU" dirty="0"/>
          </a:p>
        </p:txBody>
      </p:sp>
      <p:sp>
        <p:nvSpPr>
          <p:cNvPr id="3" name="Содержимое 2"/>
          <p:cNvSpPr>
            <a:spLocks noGrp="1"/>
          </p:cNvSpPr>
          <p:nvPr>
            <p:ph idx="1"/>
          </p:nvPr>
        </p:nvSpPr>
        <p:spPr>
          <a:xfrm>
            <a:off x="457200" y="2420888"/>
            <a:ext cx="8229600" cy="3705275"/>
          </a:xfrm>
        </p:spPr>
        <p:txBody>
          <a:bodyPr/>
          <a:lstStyle/>
          <a:p>
            <a:pPr lvl="0"/>
            <a:r>
              <a:rPr lang="ru-RU" dirty="0" smtClean="0">
                <a:latin typeface="Times New Roman" pitchFamily="18" charset="0"/>
                <a:cs typeface="Times New Roman" pitchFamily="18" charset="0"/>
              </a:rPr>
              <a:t>применение современных педагогических технологий при разработке урока</a:t>
            </a:r>
          </a:p>
          <a:p>
            <a:pPr lvl="0"/>
            <a:r>
              <a:rPr lang="ru-RU" dirty="0" smtClean="0">
                <a:latin typeface="Times New Roman" pitchFamily="18" charset="0"/>
                <a:cs typeface="Times New Roman" pitchFamily="18" charset="0"/>
              </a:rPr>
              <a:t>создание системы творческих заданий интегративного типа</a:t>
            </a:r>
          </a:p>
          <a:p>
            <a:pPr lvl="0"/>
            <a:r>
              <a:rPr lang="ru-RU" dirty="0" smtClean="0">
                <a:latin typeface="Times New Roman" pitchFamily="18" charset="0"/>
                <a:cs typeface="Times New Roman" pitchFamily="18" charset="0"/>
              </a:rPr>
              <a:t> применение различных типов интеграции при проведении и разработке уроков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027584"/>
          </a:xfrm>
        </p:spPr>
        <p:txBody>
          <a:bodyPr/>
          <a:lstStyle/>
          <a:p>
            <a:pPr algn="ctr"/>
            <a:r>
              <a:rPr lang="ru-RU" dirty="0" smtClean="0"/>
              <a:t>Интегрированное обучение</a:t>
            </a:r>
            <a:endParaRPr lang="ru-RU" dirty="0"/>
          </a:p>
        </p:txBody>
      </p:sp>
      <p:sp>
        <p:nvSpPr>
          <p:cNvPr id="3" name="Содержимое 2"/>
          <p:cNvSpPr>
            <a:spLocks noGrp="1"/>
          </p:cNvSpPr>
          <p:nvPr>
            <p:ph idx="1"/>
          </p:nvPr>
        </p:nvSpPr>
        <p:spPr/>
        <p:txBody>
          <a:bodyPr>
            <a:normAutofit/>
          </a:bodyPr>
          <a:lstStyle/>
          <a:p>
            <a:r>
              <a:rPr lang="ru-RU" sz="3600" dirty="0" smtClean="0"/>
              <a:t>Под интегрированным обучением понимается объединение учебной деятельности с другими значимыми для данного возраста видами деятельности: изобразительной, музыкальной, трудовой, физической, игровой и т.д</a:t>
            </a:r>
            <a:r>
              <a:rPr lang="ru-RU" dirty="0" smtClean="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675656"/>
          </a:xfrm>
        </p:spPr>
        <p:txBody>
          <a:bodyPr>
            <a:normAutofit fontScale="90000"/>
          </a:bodyPr>
          <a:lstStyle/>
          <a:p>
            <a:pPr lvl="0" algn="ctr"/>
            <a:r>
              <a:rPr lang="ru-RU" sz="3600" b="1" i="1" dirty="0" smtClean="0"/>
              <a:t>Урок английского языка + музыкальная деятельность (пение, музыка и т.д.)</a:t>
            </a:r>
            <a:r>
              <a:rPr lang="ru-RU" dirty="0" smtClean="0"/>
              <a:t/>
            </a:r>
            <a:br>
              <a:rPr lang="ru-RU" dirty="0" smtClean="0"/>
            </a:br>
            <a:endParaRPr lang="ru-RU" dirty="0"/>
          </a:p>
        </p:txBody>
      </p:sp>
      <p:sp>
        <p:nvSpPr>
          <p:cNvPr id="3" name="Содержимое 2"/>
          <p:cNvSpPr>
            <a:spLocks noGrp="1"/>
          </p:cNvSpPr>
          <p:nvPr>
            <p:ph idx="1"/>
          </p:nvPr>
        </p:nvSpPr>
        <p:spPr>
          <a:xfrm>
            <a:off x="457200" y="1628800"/>
            <a:ext cx="8229600" cy="4695800"/>
          </a:xfrm>
        </p:spPr>
        <p:txBody>
          <a:bodyPr>
            <a:normAutofit fontScale="85000" lnSpcReduction="20000"/>
          </a:bodyPr>
          <a:lstStyle/>
          <a:p>
            <a:r>
              <a:rPr lang="ru-RU" dirty="0" smtClean="0"/>
              <a:t>Песня, как один из видов речевого общения, является средством более прочного усвоения и расширения лексического запаса, потому что включает новые слова и выражения. Она позволяет совершенствовать навыки иноязычного произношения, развивает музыкальный слух. Разучивая короткие и несложные песни с частыми повторениями помогают закрепить правильную артикуляцию и произнесение звуков, правила фразового ударения, особенности ритма и т.д. Отбираемые для разучивания стихотворения и песни должны удовлетворять следующим требованиям:                                                                    - языковая доступность;                                                                                                 - небольшой объем;                                                                                                       - содержательность;                                                                                                              - соответствие возрастным возможностям и интересам обучающихся.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При изучении темы</a:t>
            </a:r>
            <a:r>
              <a:rPr lang="en-US" dirty="0" smtClean="0"/>
              <a:t> «</a:t>
            </a:r>
            <a:r>
              <a:rPr lang="en-US" dirty="0" err="1" smtClean="0"/>
              <a:t>Colours</a:t>
            </a:r>
            <a:r>
              <a:rPr lang="en-US" dirty="0" smtClean="0"/>
              <a:t>»</a:t>
            </a:r>
            <a:endParaRPr lang="ru-RU" dirty="0"/>
          </a:p>
        </p:txBody>
      </p:sp>
      <p:sp>
        <p:nvSpPr>
          <p:cNvPr id="3" name="Содержимое 2"/>
          <p:cNvSpPr>
            <a:spLocks noGrp="1"/>
          </p:cNvSpPr>
          <p:nvPr>
            <p:ph idx="1"/>
          </p:nvPr>
        </p:nvSpPr>
        <p:spPr/>
        <p:txBody>
          <a:bodyPr/>
          <a:lstStyle/>
          <a:p>
            <a:pPr>
              <a:buNone/>
            </a:pPr>
            <a:r>
              <a:rPr lang="en-US" dirty="0" smtClean="0"/>
              <a:t>    </a:t>
            </a:r>
            <a:r>
              <a:rPr lang="en-US" sz="4400" b="1" i="1" dirty="0" smtClean="0">
                <a:latin typeface="Times New Roman" pitchFamily="18" charset="0"/>
                <a:cs typeface="Times New Roman" pitchFamily="18" charset="0"/>
              </a:rPr>
              <a:t>I see pink, he sees brown                                                                                                  I stand up and  I </a:t>
            </a:r>
            <a:r>
              <a:rPr lang="en-US" sz="4400" b="1" i="1" dirty="0" err="1" smtClean="0">
                <a:latin typeface="Times New Roman" pitchFamily="18" charset="0"/>
                <a:cs typeface="Times New Roman" pitchFamily="18" charset="0"/>
              </a:rPr>
              <a:t>sitdown</a:t>
            </a:r>
            <a:r>
              <a:rPr lang="en-US" sz="4400" b="1" i="1" dirty="0" smtClean="0">
                <a:latin typeface="Times New Roman" pitchFamily="18" charset="0"/>
                <a:cs typeface="Times New Roman" pitchFamily="18" charset="0"/>
              </a:rPr>
              <a:t>.                                                                                                 I see red, I see blue                                                                                                                                I see you, and you, and you. </a:t>
            </a:r>
            <a:endParaRPr lang="ru-RU" sz="44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24712"/>
          </a:xfrm>
        </p:spPr>
        <p:txBody>
          <a:bodyPr>
            <a:noAutofit/>
          </a:bodyPr>
          <a:lstStyle/>
          <a:p>
            <a:r>
              <a:rPr lang="ru-RU" sz="4000" dirty="0" smtClean="0"/>
              <a:t>При работе над темой</a:t>
            </a:r>
            <a:r>
              <a:rPr lang="en-US" sz="4000" dirty="0" smtClean="0"/>
              <a:t> «My family»</a:t>
            </a:r>
            <a:endParaRPr lang="ru-RU" sz="4000" dirty="0"/>
          </a:p>
        </p:txBody>
      </p:sp>
      <p:sp>
        <p:nvSpPr>
          <p:cNvPr id="3" name="Содержимое 2"/>
          <p:cNvSpPr>
            <a:spLocks noGrp="1"/>
          </p:cNvSpPr>
          <p:nvPr>
            <p:ph idx="1"/>
          </p:nvPr>
        </p:nvSpPr>
        <p:spPr/>
        <p:txBody>
          <a:bodyPr>
            <a:normAutofit/>
          </a:bodyPr>
          <a:lstStyle/>
          <a:p>
            <a:pPr lvl="0" algn="ctr">
              <a:buNone/>
            </a:pPr>
            <a:r>
              <a:rPr lang="ru-RU" i="1" dirty="0" smtClean="0"/>
              <a:t>    </a:t>
            </a:r>
            <a:r>
              <a:rPr lang="en-US" sz="3600" i="1" dirty="0" smtClean="0"/>
              <a:t>This is our mother,                                                                                                     This is our father,                                                                                                             This is our brother tall,                                                                                                This is our sister,                                                                                                         This is our baby,                                                                                                          Oh, how we love them all</a:t>
            </a:r>
            <a:r>
              <a:rPr lang="en-US" sz="3600" dirty="0" smtClean="0"/>
              <a:t>. </a:t>
            </a:r>
            <a:endParaRPr lang="ru-RU" sz="3600" dirty="0" smtClean="0"/>
          </a:p>
          <a:p>
            <a:pPr lvl="0" algn="ctr">
              <a:buNone/>
            </a:pPr>
            <a:r>
              <a:rPr lang="en-US" sz="2400" dirty="0" smtClean="0"/>
              <a:t>( </a:t>
            </a:r>
            <a:r>
              <a:rPr lang="ru-RU" sz="2400" dirty="0" smtClean="0"/>
              <a:t>работу над песней можно сопровождать тренировкой мелких мышц руки</a:t>
            </a:r>
            <a:r>
              <a:rPr lang="en-US" sz="2400" dirty="0" smtClean="0"/>
              <a:t>)</a:t>
            </a:r>
            <a:endParaRPr lang="ru-RU" sz="2400" dirty="0" smtClean="0"/>
          </a:p>
          <a:p>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944216"/>
          </a:xfrm>
        </p:spPr>
        <p:txBody>
          <a:bodyPr>
            <a:noAutofit/>
          </a:bodyPr>
          <a:lstStyle/>
          <a:p>
            <a:r>
              <a:rPr lang="ru-RU" sz="3200" dirty="0" smtClean="0"/>
              <a:t>Можно включать в урок небольшие песни на известные всем мелодии для закрепления грамматических структур:</a:t>
            </a:r>
            <a:endParaRPr lang="ru-RU" sz="3200" dirty="0"/>
          </a:p>
        </p:txBody>
      </p:sp>
      <p:sp>
        <p:nvSpPr>
          <p:cNvPr id="3" name="Содержимое 2"/>
          <p:cNvSpPr>
            <a:spLocks noGrp="1"/>
          </p:cNvSpPr>
          <p:nvPr>
            <p:ph idx="1"/>
          </p:nvPr>
        </p:nvSpPr>
        <p:spPr>
          <a:xfrm>
            <a:off x="457200" y="2708920"/>
            <a:ext cx="8229600" cy="3312368"/>
          </a:xfrm>
        </p:spPr>
        <p:txBody>
          <a:bodyPr>
            <a:normAutofit/>
          </a:bodyPr>
          <a:lstStyle/>
          <a:p>
            <a:pPr algn="ctr">
              <a:buNone/>
            </a:pPr>
            <a:r>
              <a:rPr lang="en-US" sz="4400" dirty="0" smtClean="0"/>
              <a:t> </a:t>
            </a:r>
            <a:r>
              <a:rPr lang="en-US" sz="4400" b="1" dirty="0" smtClean="0"/>
              <a:t>to be                                 </a:t>
            </a:r>
            <a:r>
              <a:rPr lang="en-US" sz="4000" b="1" dirty="0" smtClean="0"/>
              <a:t>                                                                                      </a:t>
            </a:r>
            <a:r>
              <a:rPr lang="en-US" sz="4000" dirty="0" smtClean="0"/>
              <a:t>I am, he is, she is, it is.                                                                                                          You are, we are, they are. </a:t>
            </a:r>
            <a:endParaRPr lang="ru-RU" sz="4000" dirty="0" smtClean="0"/>
          </a:p>
          <a:p>
            <a:pPr algn="ctr">
              <a:buNone/>
            </a:pPr>
            <a:r>
              <a:rPr lang="en-US" sz="3200" dirty="0" smtClean="0"/>
              <a:t>(</a:t>
            </a:r>
            <a:r>
              <a:rPr lang="ru-RU" sz="3200" dirty="0" smtClean="0"/>
              <a:t>мелодия</a:t>
            </a:r>
            <a:r>
              <a:rPr lang="en-US" sz="3200" dirty="0" smtClean="0"/>
              <a:t> «</a:t>
            </a:r>
            <a:r>
              <a:rPr lang="ru-RU" sz="3200" dirty="0" smtClean="0"/>
              <a:t>В лесу родилась ёлочка</a:t>
            </a:r>
            <a:r>
              <a:rPr lang="en-US" sz="3200" dirty="0" smtClean="0"/>
              <a:t>»)</a:t>
            </a:r>
            <a:endParaRPr lang="ru-RU" sz="3200" dirty="0" smtClean="0"/>
          </a:p>
          <a:p>
            <a:endParaRPr lang="ru-RU" dirty="0" smtClean="0"/>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3" name="Содержимое 2"/>
          <p:cNvSpPr>
            <a:spLocks noGrp="1"/>
          </p:cNvSpPr>
          <p:nvPr>
            <p:ph idx="4294967295"/>
          </p:nvPr>
        </p:nvSpPr>
        <p:spPr>
          <a:xfrm>
            <a:off x="0" y="836613"/>
            <a:ext cx="8229600" cy="5487987"/>
          </a:xfrm>
        </p:spPr>
        <p:txBody>
          <a:bodyPr/>
          <a:lstStyle/>
          <a:p>
            <a:pPr algn="ctr">
              <a:buNone/>
            </a:pPr>
            <a:r>
              <a:rPr lang="en-US" sz="5400" b="1" dirty="0" smtClean="0"/>
              <a:t>can </a:t>
            </a:r>
            <a:endParaRPr lang="ru-RU" sz="5400" b="1" dirty="0" smtClean="0"/>
          </a:p>
          <a:p>
            <a:pPr>
              <a:buNone/>
            </a:pPr>
            <a:r>
              <a:rPr lang="en-US" sz="4000" b="1" dirty="0" smtClean="0"/>
              <a:t>                                                                                                                                                 </a:t>
            </a:r>
            <a:r>
              <a:rPr lang="en-US" sz="4000" b="1" i="1" dirty="0" smtClean="0"/>
              <a:t>I can run and I can jump  </a:t>
            </a:r>
            <a:r>
              <a:rPr lang="en-US" sz="4000" i="1" dirty="0" smtClean="0"/>
              <a:t>(twice)                                                                                                          </a:t>
            </a:r>
            <a:r>
              <a:rPr lang="en-US" sz="4000" b="1" i="1" dirty="0" smtClean="0"/>
              <a:t>I can run, I can jump,                                                                                                                       I can run and I can jump. </a:t>
            </a:r>
            <a:r>
              <a:rPr lang="en-US" sz="4000" i="1" dirty="0" smtClean="0"/>
              <a:t>(</a:t>
            </a:r>
            <a:r>
              <a:rPr lang="ru-RU" sz="4000" i="1" dirty="0" smtClean="0"/>
              <a:t>мелодия «Я на солнышке лежу»</a:t>
            </a:r>
          </a:p>
          <a:p>
            <a:pPr>
              <a:buNone/>
            </a:pPr>
            <a:endParaRPr lang="ru-RU"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305800" cy="5112568"/>
          </a:xfrm>
        </p:spPr>
        <p:txBody>
          <a:bodyPr>
            <a:noAutofit/>
          </a:bodyPr>
          <a:lstStyle/>
          <a:p>
            <a:r>
              <a:rPr lang="ru-RU" sz="2400" b="1" i="1" dirty="0" smtClean="0"/>
              <a:t>    </a:t>
            </a:r>
            <a:r>
              <a:rPr lang="ru-RU" sz="2800" b="1" i="1" dirty="0" smtClean="0"/>
              <a:t>Урок английского языка + изобразительная деятельность</a:t>
            </a:r>
            <a:r>
              <a:rPr lang="ru-RU" sz="2800" i="1" dirty="0" smtClean="0"/>
              <a:t> ( рисование, лепка, аппликация)</a:t>
            </a:r>
            <a:r>
              <a:rPr lang="ru-RU" sz="2400" dirty="0" smtClean="0"/>
              <a:t/>
            </a:r>
            <a:br>
              <a:rPr lang="ru-RU" sz="2400" dirty="0" smtClean="0"/>
            </a:br>
            <a:r>
              <a:rPr lang="ru-RU" sz="2400" dirty="0" smtClean="0"/>
              <a:t>      </a:t>
            </a:r>
            <a:br>
              <a:rPr lang="ru-RU" sz="2400" dirty="0" smtClean="0"/>
            </a:br>
            <a:r>
              <a:rPr lang="ru-RU" sz="2400" dirty="0" smtClean="0"/>
              <a:t>        Изобразительная деятельность одна из эффективных форм художественного освоения детьми окружающей действительности, в процессе которой они изображают предметы и явления, знакомятся с доступными для их восприятия произведениями искусства.                                                                        Интеграция изобразительной деятельности с изучением английского языка позволяет облечь новые слова в конкретную форму.</a:t>
            </a:r>
            <a:r>
              <a:rPr lang="ru-RU" sz="2000" dirty="0" smtClean="0"/>
              <a:t/>
            </a:r>
            <a:br>
              <a:rPr lang="ru-RU" sz="2000" dirty="0" smtClean="0"/>
            </a:b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TotalTime>
  <Words>623</Words>
  <Application>Microsoft Office PowerPoint</Application>
  <PresentationFormat>Экран (4:3)</PresentationFormat>
  <Paragraphs>30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Использование элементов интегрирования на уроках английского языка в начальной школе</vt:lpstr>
      <vt:lpstr>Основные идеи технологии разработки и проведения интегрированных уроков </vt:lpstr>
      <vt:lpstr>Интегрированное обучение</vt:lpstr>
      <vt:lpstr>Урок английского языка + музыкальная деятельность (пение, музыка и т.д.) </vt:lpstr>
      <vt:lpstr>При изучении темы «Colours»</vt:lpstr>
      <vt:lpstr>При работе над темой «My family»</vt:lpstr>
      <vt:lpstr>Можно включать в урок небольшие песни на известные всем мелодии для закрепления грамматических структур:</vt:lpstr>
      <vt:lpstr>Слайд 8</vt:lpstr>
      <vt:lpstr>    Урок английского языка + изобразительная деятельность ( рисование, лепка, аппликация)                Изобразительная деятельность одна из эффективных форм художественного освоения детьми окружающей действительности, в процессе которой они изображают предметы и явления, знакомятся с доступными для их восприятия произведениями искусства.                                                                        Интеграция изобразительной деятельности с изучением английского языка позволяет облечь новые слова в конкретную форму. </vt:lpstr>
      <vt:lpstr>Могут  быть различные задания, например:                                                                                  - нарисовать, сколько свечей должно быть  на торте в день твоего рождения, сосчитай  их по-английски;                                                                                                                - слепить, смастерить или нарисовать любое животное, фрукт, мебель, и др. и расскажите о нём; - раскрасьте и назовите по-английски животных (фрукты и др.);                                                                                                                                               - нарисуйте себя и расскажите о себе, что вы умеете делать, какое у вас хобби и др.</vt:lpstr>
      <vt:lpstr>        Урок английского языка +                  физическая культура           Чтобы достигнуть высокой эффективности урока, следует учитывать физиологические и психологические особенности учащихся и предусматривать такие виды работы, которые снимали бы усталость. Необходимо включать в урок различные физические упражнения, в общей сложности отводя на них 2-3 минуты.                                                                                             Это прежде всего различные физкультминутки, без которых не обходится ни один урок в начальной школе.</vt:lpstr>
      <vt:lpstr>Для снятия общего утомления:                                                                                   Hands up, hands down. Hands on hips, sit down. Hands up,  to the side Bent left,  bent right. 1, 2, 3, 4 – hop.  1, 2, 3, 4 – stop! </vt:lpstr>
      <vt:lpstr>  You're a tree, grow tall. You’re a very bouncy ball. You’re a lady in the rain. You’re a bird, you’re a plane. You’re a lion, you’re a frog. You’re a monkey, you’re a log. </vt:lpstr>
      <vt:lpstr> Урок английского языка + игровая деятельность                                                                                      Игровые моменты применяются на любом уроке иностранного языка и на любом его этапе. Для предъявления и повторения новой лексики, проверки правописания слов, для развития навыков монологической и диалогической речи и т.д. А так же на обобщающих уроках по различным темам. Существует большое количество игр (фонетические, грамматические, лексические, орфографические, подвижные, пальчиковые и др.) </vt:lpstr>
      <vt:lpstr>Пальчиковые игры:                                                                                                                                                     При изучении темы «Счет» или глаголы прошедшего времени One, two, three, four, five.                                                                                                                                Fingers went to walk.                                                                                                                                                  This finger went to the forest.                                                                                                                                 This finger found mushroom.                                                                                                                             This finger cleaned mushroom.                                                                                                                               This finger cooked mushroom.                                                                                                                                   This finger only ate.                                                                                                                                                          This finger fat and fat. </vt:lpstr>
      <vt:lpstr>При изучении темы «Моя семья»                        This finger is my grandfather,                                                                                                                        This finger is my grandmother,                                                                                                                               This finger is my daddy                                                                                                                             This finger is my mummy,                                                                                                                             And it’s me! </vt:lpstr>
      <vt:lpstr>Прием интеграции можно  использовать на любом уроке иностранного языка и на любом его этапе. Для предъявления и повторения новой лексики, для развития навыков монологической и диалогической речи и т.д. А так же на обобщающих уроках по различным темам.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элементов интегрирования на уроках английского языка в начальной школе</dc:title>
  <dc:creator>777</dc:creator>
  <cp:lastModifiedBy>777</cp:lastModifiedBy>
  <cp:revision>9</cp:revision>
  <dcterms:created xsi:type="dcterms:W3CDTF">2018-10-22T19:00:03Z</dcterms:created>
  <dcterms:modified xsi:type="dcterms:W3CDTF">2018-10-22T20:36:16Z</dcterms:modified>
</cp:coreProperties>
</file>